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65" r:id="rId6"/>
    <p:sldId id="258" r:id="rId7"/>
    <p:sldId id="264" r:id="rId8"/>
    <p:sldId id="272" r:id="rId9"/>
    <p:sldId id="273" r:id="rId10"/>
    <p:sldId id="270" r:id="rId11"/>
    <p:sldId id="260" r:id="rId12"/>
    <p:sldId id="261" r:id="rId13"/>
    <p:sldId id="274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870"/>
    <p:restoredTop sz="95748" autoAdjust="0"/>
  </p:normalViewPr>
  <p:slideViewPr>
    <p:cSldViewPr snapToGrid="0">
      <p:cViewPr varScale="1">
        <p:scale>
          <a:sx n="110" d="100"/>
          <a:sy n="110" d="100"/>
        </p:scale>
        <p:origin x="11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7D93D4-F9B8-6646-B817-A63EDB1FB26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DE78590-7BFD-594A-A1A1-E6FBC789E908}">
      <dgm:prSet phldrT="[Text]"/>
      <dgm:spPr>
        <a:noFill/>
      </dgm:spPr>
      <dgm:t>
        <a:bodyPr/>
        <a:lstStyle/>
        <a:p>
          <a:pPr algn="ctr"/>
          <a:r>
            <a:rPr lang="en-US" dirty="0">
              <a:solidFill>
                <a:schemeClr val="tx1"/>
              </a:solidFill>
            </a:rPr>
            <a:t>Each Student Must be Used</a:t>
          </a:r>
        </a:p>
      </dgm:t>
    </dgm:pt>
    <dgm:pt modelId="{DB8706BE-AA68-1740-A191-F001651CB799}" type="parTrans" cxnId="{FBA372FF-680A-C645-B44F-0D549999FC1F}">
      <dgm:prSet/>
      <dgm:spPr/>
      <dgm:t>
        <a:bodyPr/>
        <a:lstStyle/>
        <a:p>
          <a:endParaRPr lang="en-US"/>
        </a:p>
      </dgm:t>
    </dgm:pt>
    <dgm:pt modelId="{FE228F2D-5676-7F4F-BCD0-593BC3C0C982}" type="sibTrans" cxnId="{FBA372FF-680A-C645-B44F-0D549999FC1F}">
      <dgm:prSet/>
      <dgm:spPr/>
      <dgm:t>
        <a:bodyPr/>
        <a:lstStyle/>
        <a:p>
          <a:endParaRPr lang="en-US"/>
        </a:p>
      </dgm:t>
    </dgm:pt>
    <dgm:pt modelId="{8F2AC992-9123-5646-8E0E-1010BBBE22FC}">
      <dgm:prSet phldrT="[Text]"/>
      <dgm:spPr/>
      <dgm:t>
        <a:bodyPr/>
        <a:lstStyle/>
        <a:p>
          <a:pPr algn="ctr"/>
          <a:r>
            <a:rPr lang="en-US" dirty="0">
              <a:solidFill>
                <a:schemeClr val="tx1"/>
              </a:solidFill>
            </a:rPr>
            <a:t>Each Student Must be Used Only Once</a:t>
          </a:r>
        </a:p>
      </dgm:t>
    </dgm:pt>
    <dgm:pt modelId="{7D9CE585-9C26-A542-928A-0E7E5E6181F4}" type="parTrans" cxnId="{2C4C0D9C-803F-204D-A08F-492A286AB291}">
      <dgm:prSet/>
      <dgm:spPr/>
      <dgm:t>
        <a:bodyPr/>
        <a:lstStyle/>
        <a:p>
          <a:endParaRPr lang="en-US"/>
        </a:p>
      </dgm:t>
    </dgm:pt>
    <dgm:pt modelId="{07EF7190-28E5-3842-AA9E-6B6A3141E967}" type="sibTrans" cxnId="{2C4C0D9C-803F-204D-A08F-492A286AB291}">
      <dgm:prSet/>
      <dgm:spPr/>
      <dgm:t>
        <a:bodyPr/>
        <a:lstStyle/>
        <a:p>
          <a:endParaRPr lang="en-US"/>
        </a:p>
      </dgm:t>
    </dgm:pt>
    <dgm:pt modelId="{23040695-FE85-DD4D-9609-79E182354DC0}">
      <dgm:prSet phldrT="[Text]"/>
      <dgm:spPr/>
      <dgm:t>
        <a:bodyPr/>
        <a:lstStyle/>
        <a:p>
          <a:pPr algn="ctr"/>
          <a:r>
            <a:rPr lang="en-US" dirty="0">
              <a:solidFill>
                <a:schemeClr val="tx1"/>
              </a:solidFill>
            </a:rPr>
            <a:t>Each Group Can Only Have 3 Students</a:t>
          </a:r>
        </a:p>
      </dgm:t>
    </dgm:pt>
    <dgm:pt modelId="{312A47D9-AD83-ED43-A32E-920864FF3BA5}" type="parTrans" cxnId="{20B63A57-0C18-F74F-9A2E-770ADC35533E}">
      <dgm:prSet/>
      <dgm:spPr/>
      <dgm:t>
        <a:bodyPr/>
        <a:lstStyle/>
        <a:p>
          <a:endParaRPr lang="en-US"/>
        </a:p>
      </dgm:t>
    </dgm:pt>
    <dgm:pt modelId="{BA7B9F05-1FE6-A445-B0E7-BE8D3E476EBB}" type="sibTrans" cxnId="{20B63A57-0C18-F74F-9A2E-770ADC35533E}">
      <dgm:prSet/>
      <dgm:spPr/>
      <dgm:t>
        <a:bodyPr/>
        <a:lstStyle/>
        <a:p>
          <a:endParaRPr lang="en-US"/>
        </a:p>
      </dgm:t>
    </dgm:pt>
    <dgm:pt modelId="{01733F8D-2435-A749-B9FE-214F6B28A5C8}">
      <dgm:prSet phldrT="[Text]"/>
      <dgm:spPr/>
      <dgm:t>
        <a:bodyPr/>
        <a:lstStyle/>
        <a:p>
          <a:pPr algn="ctr"/>
          <a:r>
            <a:rPr lang="en-US" dirty="0">
              <a:solidFill>
                <a:schemeClr val="tx1"/>
              </a:solidFill>
            </a:rPr>
            <a:t>Each Group Must Have a Variance as Close to Zero as Possible</a:t>
          </a:r>
        </a:p>
      </dgm:t>
    </dgm:pt>
    <dgm:pt modelId="{64222918-9F6E-A942-8DD4-69EA94097D2D}" type="parTrans" cxnId="{AC9700FD-0611-844D-835D-C5854220737A}">
      <dgm:prSet/>
      <dgm:spPr/>
      <dgm:t>
        <a:bodyPr/>
        <a:lstStyle/>
        <a:p>
          <a:endParaRPr lang="en-US"/>
        </a:p>
      </dgm:t>
    </dgm:pt>
    <dgm:pt modelId="{D4A2EA3C-F623-4943-BDC5-E53F0859797B}" type="sibTrans" cxnId="{AC9700FD-0611-844D-835D-C5854220737A}">
      <dgm:prSet/>
      <dgm:spPr/>
      <dgm:t>
        <a:bodyPr/>
        <a:lstStyle/>
        <a:p>
          <a:endParaRPr lang="en-US"/>
        </a:p>
      </dgm:t>
    </dgm:pt>
    <dgm:pt modelId="{AA9C4425-D27F-164B-BE96-128C8EAD17AD}">
      <dgm:prSet/>
      <dgm:spPr/>
      <dgm:t>
        <a:bodyPr/>
        <a:lstStyle/>
        <a:p>
          <a:pPr algn="ctr"/>
          <a:r>
            <a:rPr lang="en-US" dirty="0">
              <a:solidFill>
                <a:schemeClr val="tx1"/>
              </a:solidFill>
            </a:rPr>
            <a:t>Binary Decision: Yes or No</a:t>
          </a:r>
        </a:p>
      </dgm:t>
    </dgm:pt>
    <dgm:pt modelId="{2D224C3D-C58F-944E-95A8-01FE35990402}" type="parTrans" cxnId="{5EFD18EF-0926-8C49-9788-C2FDA9AB5739}">
      <dgm:prSet/>
      <dgm:spPr/>
      <dgm:t>
        <a:bodyPr/>
        <a:lstStyle/>
        <a:p>
          <a:endParaRPr lang="en-US"/>
        </a:p>
      </dgm:t>
    </dgm:pt>
    <dgm:pt modelId="{55C0B6B0-734B-4A4F-9844-DDE72CBCA072}" type="sibTrans" cxnId="{5EFD18EF-0926-8C49-9788-C2FDA9AB5739}">
      <dgm:prSet/>
      <dgm:spPr/>
      <dgm:t>
        <a:bodyPr/>
        <a:lstStyle/>
        <a:p>
          <a:endParaRPr lang="en-US"/>
        </a:p>
      </dgm:t>
    </dgm:pt>
    <dgm:pt modelId="{00C2B6A6-CF45-7249-8D0D-94CC09E87348}" type="pres">
      <dgm:prSet presAssocID="{AC7D93D4-F9B8-6646-B817-A63EDB1FB269}" presName="linear" presStyleCnt="0">
        <dgm:presLayoutVars>
          <dgm:animLvl val="lvl"/>
          <dgm:resizeHandles val="exact"/>
        </dgm:presLayoutVars>
      </dgm:prSet>
      <dgm:spPr/>
    </dgm:pt>
    <dgm:pt modelId="{7AB1FFDE-F4E9-FD4F-93CE-7F94C4B6ADCD}" type="pres">
      <dgm:prSet presAssocID="{6DE78590-7BFD-594A-A1A1-E6FBC789E908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6AC49633-F786-4C46-B403-1B56C5D2A34F}" type="pres">
      <dgm:prSet presAssocID="{FE228F2D-5676-7F4F-BCD0-593BC3C0C982}" presName="spacer" presStyleCnt="0"/>
      <dgm:spPr/>
    </dgm:pt>
    <dgm:pt modelId="{BA50476B-BEC6-5445-A414-C96ABB9CF6CD}" type="pres">
      <dgm:prSet presAssocID="{8F2AC992-9123-5646-8E0E-1010BBBE22F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87C9D9B2-CD9A-194A-908B-708520232643}" type="pres">
      <dgm:prSet presAssocID="{07EF7190-28E5-3842-AA9E-6B6A3141E967}" presName="spacer" presStyleCnt="0"/>
      <dgm:spPr/>
    </dgm:pt>
    <dgm:pt modelId="{14FB1754-D2E6-CC4F-96B6-B0655395C877}" type="pres">
      <dgm:prSet presAssocID="{23040695-FE85-DD4D-9609-79E182354DC0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EADA7BE-266A-2047-908C-9DF3AEC3F0E6}" type="pres">
      <dgm:prSet presAssocID="{BA7B9F05-1FE6-A445-B0E7-BE8D3E476EBB}" presName="spacer" presStyleCnt="0"/>
      <dgm:spPr/>
    </dgm:pt>
    <dgm:pt modelId="{AD8C7F2A-2925-CB4E-BC7B-93014ABF8E3B}" type="pres">
      <dgm:prSet presAssocID="{01733F8D-2435-A749-B9FE-214F6B28A5C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1C494EBF-A0CA-D742-82A0-0FCD3DE1BFCE}" type="pres">
      <dgm:prSet presAssocID="{D4A2EA3C-F623-4943-BDC5-E53F0859797B}" presName="spacer" presStyleCnt="0"/>
      <dgm:spPr/>
    </dgm:pt>
    <dgm:pt modelId="{473215AA-840B-354C-B47B-B5872DC95FF6}" type="pres">
      <dgm:prSet presAssocID="{AA9C4425-D27F-164B-BE96-128C8EAD17AD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1900DB21-2AC7-8442-8C77-528CB752CA0B}" type="presOf" srcId="{8F2AC992-9123-5646-8E0E-1010BBBE22FC}" destId="{BA50476B-BEC6-5445-A414-C96ABB9CF6CD}" srcOrd="0" destOrd="0" presId="urn:microsoft.com/office/officeart/2005/8/layout/vList2"/>
    <dgm:cxn modelId="{6AED3F2F-2BFC-154A-9BF0-018777F930BA}" type="presOf" srcId="{AC7D93D4-F9B8-6646-B817-A63EDB1FB269}" destId="{00C2B6A6-CF45-7249-8D0D-94CC09E87348}" srcOrd="0" destOrd="0" presId="urn:microsoft.com/office/officeart/2005/8/layout/vList2"/>
    <dgm:cxn modelId="{CD6D9F55-3F50-9949-A28F-496D556DDF65}" type="presOf" srcId="{01733F8D-2435-A749-B9FE-214F6B28A5C8}" destId="{AD8C7F2A-2925-CB4E-BC7B-93014ABF8E3B}" srcOrd="0" destOrd="0" presId="urn:microsoft.com/office/officeart/2005/8/layout/vList2"/>
    <dgm:cxn modelId="{20B63A57-0C18-F74F-9A2E-770ADC35533E}" srcId="{AC7D93D4-F9B8-6646-B817-A63EDB1FB269}" destId="{23040695-FE85-DD4D-9609-79E182354DC0}" srcOrd="2" destOrd="0" parTransId="{312A47D9-AD83-ED43-A32E-920864FF3BA5}" sibTransId="{BA7B9F05-1FE6-A445-B0E7-BE8D3E476EBB}"/>
    <dgm:cxn modelId="{78C5F95B-FD28-C044-8348-E5AD115BB76B}" type="presOf" srcId="{AA9C4425-D27F-164B-BE96-128C8EAD17AD}" destId="{473215AA-840B-354C-B47B-B5872DC95FF6}" srcOrd="0" destOrd="0" presId="urn:microsoft.com/office/officeart/2005/8/layout/vList2"/>
    <dgm:cxn modelId="{2C4C0D9C-803F-204D-A08F-492A286AB291}" srcId="{AC7D93D4-F9B8-6646-B817-A63EDB1FB269}" destId="{8F2AC992-9123-5646-8E0E-1010BBBE22FC}" srcOrd="1" destOrd="0" parTransId="{7D9CE585-9C26-A542-928A-0E7E5E6181F4}" sibTransId="{07EF7190-28E5-3842-AA9E-6B6A3141E967}"/>
    <dgm:cxn modelId="{DD25BADE-1D86-F94D-AEE6-98BA11ACE701}" type="presOf" srcId="{6DE78590-7BFD-594A-A1A1-E6FBC789E908}" destId="{7AB1FFDE-F4E9-FD4F-93CE-7F94C4B6ADCD}" srcOrd="0" destOrd="0" presId="urn:microsoft.com/office/officeart/2005/8/layout/vList2"/>
    <dgm:cxn modelId="{5EFD18EF-0926-8C49-9788-C2FDA9AB5739}" srcId="{AC7D93D4-F9B8-6646-B817-A63EDB1FB269}" destId="{AA9C4425-D27F-164B-BE96-128C8EAD17AD}" srcOrd="4" destOrd="0" parTransId="{2D224C3D-C58F-944E-95A8-01FE35990402}" sibTransId="{55C0B6B0-734B-4A4F-9844-DDE72CBCA072}"/>
    <dgm:cxn modelId="{C85952FA-AB1F-D54A-A4D3-AAA7192B30BF}" type="presOf" srcId="{23040695-FE85-DD4D-9609-79E182354DC0}" destId="{14FB1754-D2E6-CC4F-96B6-B0655395C877}" srcOrd="0" destOrd="0" presId="urn:microsoft.com/office/officeart/2005/8/layout/vList2"/>
    <dgm:cxn modelId="{AC9700FD-0611-844D-835D-C5854220737A}" srcId="{AC7D93D4-F9B8-6646-B817-A63EDB1FB269}" destId="{01733F8D-2435-A749-B9FE-214F6B28A5C8}" srcOrd="3" destOrd="0" parTransId="{64222918-9F6E-A942-8DD4-69EA94097D2D}" sibTransId="{D4A2EA3C-F623-4943-BDC5-E53F0859797B}"/>
    <dgm:cxn modelId="{FBA372FF-680A-C645-B44F-0D549999FC1F}" srcId="{AC7D93D4-F9B8-6646-B817-A63EDB1FB269}" destId="{6DE78590-7BFD-594A-A1A1-E6FBC789E908}" srcOrd="0" destOrd="0" parTransId="{DB8706BE-AA68-1740-A191-F001651CB799}" sibTransId="{FE228F2D-5676-7F4F-BCD0-593BC3C0C982}"/>
    <dgm:cxn modelId="{6B9245D3-627A-274B-98FC-13398134F9A0}" type="presParOf" srcId="{00C2B6A6-CF45-7249-8D0D-94CC09E87348}" destId="{7AB1FFDE-F4E9-FD4F-93CE-7F94C4B6ADCD}" srcOrd="0" destOrd="0" presId="urn:microsoft.com/office/officeart/2005/8/layout/vList2"/>
    <dgm:cxn modelId="{27C07E85-1345-A349-BACD-6B213BF09BC2}" type="presParOf" srcId="{00C2B6A6-CF45-7249-8D0D-94CC09E87348}" destId="{6AC49633-F786-4C46-B403-1B56C5D2A34F}" srcOrd="1" destOrd="0" presId="urn:microsoft.com/office/officeart/2005/8/layout/vList2"/>
    <dgm:cxn modelId="{E1C3FECC-5D75-A64A-9050-DDFB1CA836CF}" type="presParOf" srcId="{00C2B6A6-CF45-7249-8D0D-94CC09E87348}" destId="{BA50476B-BEC6-5445-A414-C96ABB9CF6CD}" srcOrd="2" destOrd="0" presId="urn:microsoft.com/office/officeart/2005/8/layout/vList2"/>
    <dgm:cxn modelId="{91D76248-7ABF-A64D-98CC-67773387B272}" type="presParOf" srcId="{00C2B6A6-CF45-7249-8D0D-94CC09E87348}" destId="{87C9D9B2-CD9A-194A-908B-708520232643}" srcOrd="3" destOrd="0" presId="urn:microsoft.com/office/officeart/2005/8/layout/vList2"/>
    <dgm:cxn modelId="{214F7D14-D0E7-2641-9752-63DB2153F203}" type="presParOf" srcId="{00C2B6A6-CF45-7249-8D0D-94CC09E87348}" destId="{14FB1754-D2E6-CC4F-96B6-B0655395C877}" srcOrd="4" destOrd="0" presId="urn:microsoft.com/office/officeart/2005/8/layout/vList2"/>
    <dgm:cxn modelId="{A922E1EA-D7C4-EA44-8B9C-B611E26BED83}" type="presParOf" srcId="{00C2B6A6-CF45-7249-8D0D-94CC09E87348}" destId="{4EADA7BE-266A-2047-908C-9DF3AEC3F0E6}" srcOrd="5" destOrd="0" presId="urn:microsoft.com/office/officeart/2005/8/layout/vList2"/>
    <dgm:cxn modelId="{95CCE58C-C313-EE49-9F95-F160D039215C}" type="presParOf" srcId="{00C2B6A6-CF45-7249-8D0D-94CC09E87348}" destId="{AD8C7F2A-2925-CB4E-BC7B-93014ABF8E3B}" srcOrd="6" destOrd="0" presId="urn:microsoft.com/office/officeart/2005/8/layout/vList2"/>
    <dgm:cxn modelId="{D8E71E80-DCFB-6943-816A-330F6C81EE95}" type="presParOf" srcId="{00C2B6A6-CF45-7249-8D0D-94CC09E87348}" destId="{1C494EBF-A0CA-D742-82A0-0FCD3DE1BFCE}" srcOrd="7" destOrd="0" presId="urn:microsoft.com/office/officeart/2005/8/layout/vList2"/>
    <dgm:cxn modelId="{4D8B2274-524D-CB4A-8B30-C6F55CD63171}" type="presParOf" srcId="{00C2B6A6-CF45-7249-8D0D-94CC09E87348}" destId="{473215AA-840B-354C-B47B-B5872DC95FF6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AB1FFDE-F4E9-FD4F-93CE-7F94C4B6ADCD}">
      <dsp:nvSpPr>
        <dsp:cNvPr id="0" name=""/>
        <dsp:cNvSpPr/>
      </dsp:nvSpPr>
      <dsp:spPr>
        <a:xfrm>
          <a:off x="0" y="32858"/>
          <a:ext cx="9522959" cy="647595"/>
        </a:xfrm>
        <a:prstGeom prst="roundRect">
          <a:avLst/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</a:rPr>
            <a:t>Each Student Must be Used</a:t>
          </a:r>
        </a:p>
      </dsp:txBody>
      <dsp:txXfrm>
        <a:off x="31613" y="64471"/>
        <a:ext cx="9459733" cy="584369"/>
      </dsp:txXfrm>
    </dsp:sp>
    <dsp:sp modelId="{BA50476B-BEC6-5445-A414-C96ABB9CF6CD}">
      <dsp:nvSpPr>
        <dsp:cNvPr id="0" name=""/>
        <dsp:cNvSpPr/>
      </dsp:nvSpPr>
      <dsp:spPr>
        <a:xfrm>
          <a:off x="0" y="758213"/>
          <a:ext cx="9522959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</a:rPr>
            <a:t>Each Student Must be Used Only Once</a:t>
          </a:r>
        </a:p>
      </dsp:txBody>
      <dsp:txXfrm>
        <a:off x="31613" y="789826"/>
        <a:ext cx="9459733" cy="584369"/>
      </dsp:txXfrm>
    </dsp:sp>
    <dsp:sp modelId="{14FB1754-D2E6-CC4F-96B6-B0655395C877}">
      <dsp:nvSpPr>
        <dsp:cNvPr id="0" name=""/>
        <dsp:cNvSpPr/>
      </dsp:nvSpPr>
      <dsp:spPr>
        <a:xfrm>
          <a:off x="0" y="1483569"/>
          <a:ext cx="9522959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</a:rPr>
            <a:t>Each Group Can Only Have 3 Students</a:t>
          </a:r>
        </a:p>
      </dsp:txBody>
      <dsp:txXfrm>
        <a:off x="31613" y="1515182"/>
        <a:ext cx="9459733" cy="584369"/>
      </dsp:txXfrm>
    </dsp:sp>
    <dsp:sp modelId="{AD8C7F2A-2925-CB4E-BC7B-93014ABF8E3B}">
      <dsp:nvSpPr>
        <dsp:cNvPr id="0" name=""/>
        <dsp:cNvSpPr/>
      </dsp:nvSpPr>
      <dsp:spPr>
        <a:xfrm>
          <a:off x="0" y="2208924"/>
          <a:ext cx="9522959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</a:rPr>
            <a:t>Each Group Must Have a Variance as Close to Zero as Possible</a:t>
          </a:r>
        </a:p>
      </dsp:txBody>
      <dsp:txXfrm>
        <a:off x="31613" y="2240537"/>
        <a:ext cx="9459733" cy="584369"/>
      </dsp:txXfrm>
    </dsp:sp>
    <dsp:sp modelId="{473215AA-840B-354C-B47B-B5872DC95FF6}">
      <dsp:nvSpPr>
        <dsp:cNvPr id="0" name=""/>
        <dsp:cNvSpPr/>
      </dsp:nvSpPr>
      <dsp:spPr>
        <a:xfrm>
          <a:off x="0" y="2934279"/>
          <a:ext cx="9522959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>
              <a:solidFill>
                <a:schemeClr val="tx1"/>
              </a:solidFill>
            </a:rPr>
            <a:t>Binary Decision: Yes or No</a:t>
          </a:r>
        </a:p>
      </dsp:txBody>
      <dsp:txXfrm>
        <a:off x="31613" y="2965892"/>
        <a:ext cx="9459733" cy="5843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12/13/22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12/13/22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these factors and how do they define success?</a:t>
            </a:r>
          </a:p>
          <a:p>
            <a:endParaRPr lang="en-US" dirty="0"/>
          </a:p>
          <a:p>
            <a:r>
              <a:rPr lang="en-US" dirty="0"/>
              <a:t>GPA: </a:t>
            </a:r>
          </a:p>
          <a:p>
            <a:r>
              <a:rPr lang="en-US" dirty="0"/>
              <a:t>Overall, ones GPA defines how well a student does in school. I ran GPA from a minimum of 1 to maximum of 4 because a 1.0 GPA is generally considered the lowest passing grade. Thus, the higher the GPA, the higher chance the student has for success. </a:t>
            </a:r>
          </a:p>
          <a:p>
            <a:endParaRPr lang="en-US" dirty="0"/>
          </a:p>
          <a:p>
            <a:r>
              <a:rPr lang="en-US" dirty="0"/>
              <a:t>Internship Experience: </a:t>
            </a:r>
          </a:p>
          <a:p>
            <a:endParaRPr lang="en-US" dirty="0"/>
          </a:p>
          <a:p>
            <a:r>
              <a:rPr lang="en-US" dirty="0"/>
              <a:t>Class Attendance: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9654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7293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identified 5 constraints.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2289C57-55D7-40A4-A101-E74FAC7A092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1287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12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7.png"/><Relationship Id="rId4" Type="http://schemas.openxmlformats.org/officeDocument/2006/relationships/notesSlide" Target="../notesSlides/notesSlide3.xml"/><Relationship Id="rId9" Type="http://schemas.microsoft.com/office/2007/relationships/diagramDrawing" Target="../diagrams/drawing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4464688"/>
            <a:ext cx="5406766" cy="1122202"/>
          </a:xfrm>
        </p:spPr>
        <p:txBody>
          <a:bodyPr/>
          <a:lstStyle/>
          <a:p>
            <a:r>
              <a:rPr lang="en-US" dirty="0"/>
              <a:t>MIS 64018: Final Exam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/>
          <a:p>
            <a:r>
              <a:rPr lang="en-US" dirty="0"/>
              <a:t>Lynsey Scheneman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1AC6FFA-A5B0-5B4C-6831-473E64A9F5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38"/>
    </mc:Choice>
    <mc:Fallback>
      <p:transition spd="slow" advTm="94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A0637-CCAA-425E-A57A-6205AFDC8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6" y="1395419"/>
            <a:ext cx="8421688" cy="823913"/>
          </a:xfrm>
        </p:spPr>
        <p:txBody>
          <a:bodyPr/>
          <a:lstStyle/>
          <a:p>
            <a:r>
              <a:rPr lang="en-US" dirty="0"/>
              <a:t>Explanation of Results - Averages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AE81C1E-A7C3-40CD-9C11-0C03A2221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AD706-0016-75E4-269D-C0F06808A8E5}"/>
              </a:ext>
            </a:extLst>
          </p:cNvPr>
          <p:cNvSpPr txBox="1"/>
          <p:nvPr/>
        </p:nvSpPr>
        <p:spPr>
          <a:xfrm>
            <a:off x="2467337" y="2620718"/>
            <a:ext cx="3294925" cy="3334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000"/>
              </a:spcBef>
            </a:pPr>
            <a:r>
              <a:rPr lang="en-US" sz="1600" b="1" spc="50" dirty="0"/>
              <a:t>Group 1: 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GPA: 2.80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Experience: 67%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Days Missed: 15.33</a:t>
            </a:r>
          </a:p>
          <a:p>
            <a:pPr algn="ctr">
              <a:spcBef>
                <a:spcPts val="1000"/>
              </a:spcBef>
            </a:pPr>
            <a:endParaRPr lang="en-US" sz="1600" spc="50" dirty="0">
              <a:solidFill>
                <a:schemeClr val="bg2">
                  <a:lumMod val="50000"/>
                </a:schemeClr>
              </a:solidFill>
            </a:endParaRPr>
          </a:p>
          <a:p>
            <a:pPr algn="ctr">
              <a:spcBef>
                <a:spcPts val="1000"/>
              </a:spcBef>
            </a:pPr>
            <a:r>
              <a:rPr lang="en-US" sz="1600" b="1" spc="50" dirty="0"/>
              <a:t>Group 2: 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GPA: 2.18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Experience: 33%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Days Missed: 18.67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517751-8784-0254-3E33-93CF59DD15DD}"/>
              </a:ext>
            </a:extLst>
          </p:cNvPr>
          <p:cNvSpPr txBox="1"/>
          <p:nvPr/>
        </p:nvSpPr>
        <p:spPr>
          <a:xfrm>
            <a:off x="6429739" y="2620718"/>
            <a:ext cx="3294925" cy="33342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000"/>
              </a:spcBef>
            </a:pPr>
            <a:r>
              <a:rPr lang="en-US" sz="1600" b="1" spc="50" dirty="0"/>
              <a:t>Group 3: 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GPA: 2.56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Experience: 0%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Days Missed: 15</a:t>
            </a:r>
          </a:p>
          <a:p>
            <a:pPr algn="ctr">
              <a:spcBef>
                <a:spcPts val="1000"/>
              </a:spcBef>
            </a:pPr>
            <a:endParaRPr lang="en-US" sz="1600" spc="50" dirty="0">
              <a:solidFill>
                <a:schemeClr val="bg2">
                  <a:lumMod val="50000"/>
                </a:schemeClr>
              </a:solidFill>
            </a:endParaRPr>
          </a:p>
          <a:p>
            <a:pPr algn="ctr">
              <a:spcBef>
                <a:spcPts val="1000"/>
              </a:spcBef>
            </a:pPr>
            <a:r>
              <a:rPr lang="en-US" sz="1600" b="1" spc="50" dirty="0"/>
              <a:t>Group 4: 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GPA: 1.78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Experience: 100%</a:t>
            </a:r>
          </a:p>
          <a:p>
            <a:pPr algn="ctr">
              <a:spcBef>
                <a:spcPts val="1000"/>
              </a:spcBef>
            </a:pPr>
            <a:r>
              <a:rPr lang="en-US" sz="1600" spc="50" dirty="0">
                <a:solidFill>
                  <a:schemeClr val="bg2">
                    <a:lumMod val="50000"/>
                  </a:schemeClr>
                </a:solidFill>
              </a:rPr>
              <a:t>Average Days Missed: 17.33</a:t>
            </a:r>
            <a:endParaRPr lang="en-US" sz="1200" spc="5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C757C2C-48C7-92BE-A7E2-F9BA5C76C2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433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97"/>
    </mc:Choice>
    <mc:Fallback>
      <p:transition spd="slow" advTm="301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6215" y="2325184"/>
            <a:ext cx="4179570" cy="152473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A2CD4-732A-43E4-BCB9-CBA2055E0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5940" y="508255"/>
            <a:ext cx="6696075" cy="868027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Success Factors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39FA3-9AE3-4689-A469-B7D2DFCCC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9217C5D9-4999-AF73-42D7-E60B7AC94041}"/>
              </a:ext>
            </a:extLst>
          </p:cNvPr>
          <p:cNvSpPr txBox="1">
            <a:spLocks/>
          </p:cNvSpPr>
          <p:nvPr/>
        </p:nvSpPr>
        <p:spPr>
          <a:xfrm>
            <a:off x="5340305" y="1711131"/>
            <a:ext cx="5580980" cy="43419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</a:rPr>
              <a:t>GPA</a:t>
            </a:r>
          </a:p>
          <a:p>
            <a:pPr algn="ctr"/>
            <a:r>
              <a:rPr lang="en-US" sz="2400" dirty="0"/>
              <a:t>The higher the GPA, the higher the chance to succeed.</a:t>
            </a:r>
          </a:p>
          <a:p>
            <a:pPr algn="ctr"/>
            <a:endParaRPr lang="en-US" sz="2400" dirty="0"/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Internship Experience</a:t>
            </a:r>
          </a:p>
          <a:p>
            <a:pPr algn="ctr"/>
            <a:r>
              <a:rPr lang="en-US" sz="2400" dirty="0"/>
              <a:t>If the student has internship experience, they have a higher chance of success.</a:t>
            </a:r>
          </a:p>
          <a:p>
            <a:pPr algn="ctr"/>
            <a:endParaRPr lang="en-US" sz="2400" dirty="0"/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Class Attendance</a:t>
            </a:r>
          </a:p>
          <a:p>
            <a:pPr algn="ctr"/>
            <a:r>
              <a:rPr lang="en-US" sz="2400" dirty="0"/>
              <a:t>The less class days missed, the higher the chance to succeed.</a:t>
            </a:r>
            <a:endParaRPr lang="en-US" sz="2400" b="1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E371CAA-FDBC-1BF5-B1A2-55EF34FFBB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3797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777"/>
    </mc:Choice>
    <mc:Fallback>
      <p:transition spd="slow" advTm="387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7737" y="345115"/>
            <a:ext cx="5111750" cy="12049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Random Data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5249" y="1592530"/>
            <a:ext cx="6623222" cy="4763820"/>
          </a:xfrm>
        </p:spPr>
        <p:txBody>
          <a:bodyPr>
            <a:normAutofit/>
          </a:bodyPr>
          <a:lstStyle/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x1: GPA = 3.71, Internship Experience (1), Missed Class Days = 13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x2: GPA = 1.13, No Internship Experience (0), Missed Class Days = 14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x3: GPA = 2.33, Internship Experience (1), Missed Class Days = 29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x4: GPA = 1.66, No Internship Experience (0), Missed Class Days = 8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x5: GPA = 1.93, No Internship Experience (0), Missed Class Days = 19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x6: GPA = 3.37, No Internship Experience (0), Missed Class Days = 17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x7: GPA = 1.68, No Internship Experience (0), Missed Class Days = 13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x8: GPA = 1.72, Internship Experience (1), Missed Class Days = 18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x9: GPA = 2.65, No Internship Experience (0), Missed Class Days = 20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x10: GPA = 2.94, Internship Experience (1), Missed Class Days = 24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x11: GPA = 3.56, Internship Experience (1), Missed Class Days = 19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x12: GPA = 1.28, Internship Experience (1), Missed Class Days = 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7D8BB03-9EE8-DE4F-4129-91430EAE72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934"/>
    </mc:Choice>
    <mc:Fallback>
      <p:transition spd="slow" advTm="659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148E9129-4CC6-47BA-ACD8-2C632A866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71F62D36-BDD4-FA67-FF7C-F2228F39E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93403" y="551869"/>
            <a:ext cx="6605193" cy="12049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Points + Formula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16E7358-BB7A-8D3F-20AE-22C6C41C393B}"/>
              </a:ext>
            </a:extLst>
          </p:cNvPr>
          <p:cNvSpPr txBox="1"/>
          <p:nvPr/>
        </p:nvSpPr>
        <p:spPr>
          <a:xfrm>
            <a:off x="2337015" y="5791722"/>
            <a:ext cx="75179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2">
                    <a:lumMod val="50000"/>
                  </a:schemeClr>
                </a:solidFill>
              </a:rPr>
              <a:t>GPA + Internship – Days Missed </a:t>
            </a:r>
            <a:r>
              <a:rPr lang="en-US" sz="2400" dirty="0"/>
              <a:t>= Student Success Rate </a:t>
            </a:r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F18DF9FE-94CD-1D69-083F-7F2C6360539A}"/>
              </a:ext>
            </a:extLst>
          </p:cNvPr>
          <p:cNvSpPr txBox="1">
            <a:spLocks/>
          </p:cNvSpPr>
          <p:nvPr/>
        </p:nvSpPr>
        <p:spPr>
          <a:xfrm>
            <a:off x="4298060" y="2050044"/>
            <a:ext cx="3595877" cy="34484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400" dirty="0">
                <a:solidFill>
                  <a:schemeClr val="tx1"/>
                </a:solidFill>
              </a:rPr>
              <a:t>GPA</a:t>
            </a:r>
          </a:p>
          <a:p>
            <a:pPr algn="ctr"/>
            <a:r>
              <a:rPr lang="en-US" sz="2000" dirty="0"/>
              <a:t>4 points</a:t>
            </a:r>
          </a:p>
          <a:p>
            <a:pPr algn="ctr"/>
            <a:endParaRPr lang="en-US" sz="2000" dirty="0"/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Class Attendance</a:t>
            </a:r>
          </a:p>
          <a:p>
            <a:pPr algn="ctr"/>
            <a:r>
              <a:rPr lang="en-US" sz="2000" dirty="0"/>
              <a:t>2 points</a:t>
            </a:r>
            <a:endParaRPr lang="en-US" sz="2000" b="1" dirty="0"/>
          </a:p>
          <a:p>
            <a:pPr algn="ctr"/>
            <a:endParaRPr lang="en-US" sz="2000" dirty="0"/>
          </a:p>
          <a:p>
            <a:pPr algn="ctr"/>
            <a:r>
              <a:rPr lang="en-US" sz="2400" dirty="0">
                <a:solidFill>
                  <a:schemeClr val="tx1"/>
                </a:solidFill>
              </a:rPr>
              <a:t>Internship Experience</a:t>
            </a:r>
          </a:p>
          <a:p>
            <a:pPr algn="ctr"/>
            <a:r>
              <a:rPr lang="en-US" sz="2000" dirty="0"/>
              <a:t>1 point</a:t>
            </a:r>
            <a:endParaRPr lang="en-US" sz="2000" b="1" dirty="0"/>
          </a:p>
          <a:p>
            <a:pPr algn="ctr"/>
            <a:endParaRPr lang="en-US" sz="2000" dirty="0"/>
          </a:p>
        </p:txBody>
      </p:sp>
      <p:pic>
        <p:nvPicPr>
          <p:cNvPr id="47" name="Audio 46">
            <a:hlinkClick r:id="" action="ppaction://media"/>
            <a:extLst>
              <a:ext uri="{FF2B5EF4-FFF2-40B4-BE49-F238E27FC236}">
                <a16:creationId xmlns:a16="http://schemas.microsoft.com/office/drawing/2014/main" id="{E181F02B-2D7A-6CF2-8E80-191F9F9E76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01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475"/>
    </mc:Choice>
    <mc:Fallback>
      <p:transition spd="slow" advTm="55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8FC28-E0BD-4387-B8BE-9965D1A57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7449" y="344717"/>
            <a:ext cx="4639469" cy="1204912"/>
          </a:xfrm>
        </p:spPr>
        <p:txBody>
          <a:bodyPr>
            <a:normAutofit/>
          </a:bodyPr>
          <a:lstStyle/>
          <a:p>
            <a:pPr algn="ctr"/>
            <a:r>
              <a:rPr lang="en-US" sz="3600" dirty="0"/>
              <a:t>Processed Data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19BCA-B61F-4EA6-A1FB-CCA3BD8506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69258" y="1659809"/>
            <a:ext cx="3112942" cy="4586361"/>
          </a:xfrm>
        </p:spPr>
        <p:txBody>
          <a:bodyPr>
            <a:noAutofit/>
          </a:bodyPr>
          <a:lstStyle/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x1: 3.71 + 1 - .8125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3.8975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x2: 1.13 + 0 - .875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.255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x3: 2.33 + 1 - 1.8125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1.5175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x4: 1.66 + 0 - .5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1.16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x5: 1.93 + 0 - 1.1875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.7425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x6: 3.37 + 0 - 1.0625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2.3075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x7: 1.68 + 0 - .8125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.8675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x8: 1.72 + 1 - 1.125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1.595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x9: 2.65 + 0 - 1.25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1.4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x10: 2.94 + 1 - 1.5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2.44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x11: 3.56 + 1 - 1.1875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3.3725</a:t>
            </a:r>
          </a:p>
          <a:p>
            <a:r>
              <a:rPr lang="en-US" sz="1600" dirty="0">
                <a:solidFill>
                  <a:schemeClr val="bg2">
                    <a:lumMod val="50000"/>
                  </a:schemeClr>
                </a:solidFill>
              </a:rPr>
              <a:t>x12: 1.28 + 1 - .3125 = </a:t>
            </a:r>
            <a:r>
              <a:rPr lang="en-US" sz="1600" b="1" dirty="0">
                <a:solidFill>
                  <a:schemeClr val="bg2">
                    <a:lumMod val="50000"/>
                  </a:schemeClr>
                </a:solidFill>
              </a:rPr>
              <a:t>1.9675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4B8313-9270-4128-8674-3A3E42B806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114DF52-50FC-F7D6-631A-44F8FAC22F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768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364"/>
    </mc:Choice>
    <mc:Fallback>
      <p:transition spd="slow" advTm="123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7CAFE2-C822-1EE1-43F3-954E5D602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Triangle 5">
            <a:extLst>
              <a:ext uri="{FF2B5EF4-FFF2-40B4-BE49-F238E27FC236}">
                <a16:creationId xmlns:a16="http://schemas.microsoft.com/office/drawing/2014/main" id="{5597ED4E-CA52-B293-75D6-121E29125779}"/>
              </a:ext>
            </a:extLst>
          </p:cNvPr>
          <p:cNvSpPr/>
          <p:nvPr/>
        </p:nvSpPr>
        <p:spPr>
          <a:xfrm>
            <a:off x="-4014788" y="-1885950"/>
            <a:ext cx="12139613" cy="9058275"/>
          </a:xfrm>
          <a:prstGeom prst="triangle">
            <a:avLst>
              <a:gd name="adj" fmla="val 31858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F42D04E5-257A-8BC7-239C-541B158D9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Class Average and Student Variances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8CFA817-07E9-5D52-C6AD-CFC35C614597}"/>
              </a:ext>
            </a:extLst>
          </p:cNvPr>
          <p:cNvSpPr txBox="1">
            <a:spLocks/>
          </p:cNvSpPr>
          <p:nvPr/>
        </p:nvSpPr>
        <p:spPr>
          <a:xfrm>
            <a:off x="2784389" y="1325563"/>
            <a:ext cx="6623222" cy="539591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Class Average = 1.793541667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x1: 2.10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x2: -1.54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x3: -0.28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x4: -0.63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x5: -1.05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x6: 0.51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x7: -0.93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x8: -0.20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x9: -0.39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x10: 0.64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x11: 1.58</a:t>
            </a:r>
          </a:p>
          <a:p>
            <a:pPr marL="0" indent="0" algn="ctr">
              <a:buNone/>
            </a:pPr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x12: 0.17</a:t>
            </a:r>
          </a:p>
          <a:p>
            <a:pPr marL="0" indent="0" algn="ctr">
              <a:buNone/>
            </a:pPr>
            <a:endParaRPr lang="en-US" sz="200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6F907540-95F8-3DAC-4274-0C36FFF2D0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1732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64"/>
    </mc:Choice>
    <mc:Fallback>
      <p:transition spd="slow" advTm="33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7762301-F83A-4BEA-9D11-E6C99FB57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30632"/>
            <a:ext cx="10515600" cy="1325563"/>
          </a:xfrm>
        </p:spPr>
        <p:txBody>
          <a:bodyPr/>
          <a:lstStyle/>
          <a:p>
            <a:r>
              <a:rPr lang="en-US" dirty="0"/>
              <a:t>Objective Function (minimize)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908AF9-2A07-4B50-BC13-471792106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E2E10B2-CB16-FB92-9B4A-836F89B8DBE1}"/>
              </a:ext>
            </a:extLst>
          </p:cNvPr>
          <p:cNvSpPr txBox="1">
            <a:spLocks/>
          </p:cNvSpPr>
          <p:nvPr/>
        </p:nvSpPr>
        <p:spPr>
          <a:xfrm>
            <a:off x="805248" y="1592530"/>
            <a:ext cx="10319951" cy="476382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96E63A-C29F-9FC4-3D1A-C450A3DB25DD}"/>
              </a:ext>
            </a:extLst>
          </p:cNvPr>
          <p:cNvSpPr txBox="1"/>
          <p:nvPr/>
        </p:nvSpPr>
        <p:spPr>
          <a:xfrm>
            <a:off x="1263038" y="3193465"/>
            <a:ext cx="1012371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000"/>
              </a:spcBef>
            </a:pPr>
            <a:r>
              <a:rPr lang="en-US" sz="2000" spc="50" dirty="0">
                <a:solidFill>
                  <a:schemeClr val="bg2">
                    <a:lumMod val="50000"/>
                  </a:schemeClr>
                </a:solidFill>
              </a:rPr>
              <a:t>Minimize = 2.10 (S1G1) + 2.10 (S1G2) + 2.10 (S1G3) + 2.10 (S1G4) + 1.54 (S2G1) + 1.54 (S2G2) + 1.54 (S2G3) + 1.54 (S2G4) + .28 (S3G1) + .28 (S3G2) + .28 (S3G3) + .28 (S3G4) + .63 (S4G1) + .63 (S4G2) + .63 (S4G3) + .63 (S4G4) +  1.05 (S5G1) + 1.05 (S5G2) + 1.05 (S5G3) + 1.05 (S5G4) + .51 (S6G1) + .51 (S6G2) + .51 (S6G3) + .51 (S6G4) + .93 (S7G1) + .93 (S7G2) + .93 (S7G3) + .93 (S7G4) + .20 (S8G1) + .20 (S8G2) + .20 (S8G3) + .20 (S8G4) + .39 (S9G1) + .39 (S9G2) + .39 (S9G3) + .39 (S9G4) + .65 (S10G1) + .65 (S10G2) + .65 (S10G3) + .65 (S10G4) + 1.58 (S11G1) + 1.58 (S11G2) + 1.58 (S11G3) + 1.58 (S11G4) + .17 (S12G1) + .17 (S12G2) + .17 (S12G3) + .17 (S12G4) 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0C2E70A1-95FF-2B32-B7D8-7D935A0EE4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385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642"/>
    </mc:Choice>
    <mc:Fallback>
      <p:transition spd="slow" advTm="236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0014-73D5-419B-8867-972BB18D5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5" y="1245393"/>
            <a:ext cx="8421688" cy="132556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Constraints</a:t>
            </a:r>
          </a:p>
        </p:txBody>
      </p:sp>
      <p:graphicFrame>
        <p:nvGraphicFramePr>
          <p:cNvPr id="15" name="Content Placeholder 14">
            <a:extLst>
              <a:ext uri="{FF2B5EF4-FFF2-40B4-BE49-F238E27FC236}">
                <a16:creationId xmlns:a16="http://schemas.microsoft.com/office/drawing/2014/main" id="{D27DE371-1430-AE31-656B-756AD35C772C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6446280"/>
              </p:ext>
            </p:extLst>
          </p:nvPr>
        </p:nvGraphicFramePr>
        <p:xfrm>
          <a:off x="1334520" y="2570956"/>
          <a:ext cx="9522959" cy="3614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DA4FA167-7802-069B-3B75-A451B42D9F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80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97"/>
    </mc:Choice>
    <mc:Fallback>
      <p:transition spd="slow" advTm="301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A0637-CCAA-425E-A57A-6205AFDC8B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6" y="384636"/>
            <a:ext cx="8421688" cy="823913"/>
          </a:xfrm>
        </p:spPr>
        <p:txBody>
          <a:bodyPr/>
          <a:lstStyle/>
          <a:p>
            <a:r>
              <a:rPr lang="en-US" dirty="0"/>
              <a:t>Explanation of Results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DF34FE0C-2B69-76B6-474D-CAC7233D74B0}"/>
              </a:ext>
            </a:extLst>
          </p:cNvPr>
          <p:cNvSpPr/>
          <p:nvPr/>
        </p:nvSpPr>
        <p:spPr>
          <a:xfrm>
            <a:off x="692727" y="1886292"/>
            <a:ext cx="10848109" cy="13235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AE81C1E-A7C3-40CD-9C11-0C03A2221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15AD706-0016-75E4-269D-C0F06808A8E5}"/>
              </a:ext>
            </a:extLst>
          </p:cNvPr>
          <p:cNvSpPr txBox="1"/>
          <p:nvPr/>
        </p:nvSpPr>
        <p:spPr>
          <a:xfrm>
            <a:off x="200890" y="3399833"/>
            <a:ext cx="5895110" cy="3026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000"/>
              </a:spcBef>
            </a:pPr>
            <a:r>
              <a:rPr lang="en-US" sz="1300" b="1" spc="50" dirty="0"/>
              <a:t>Group 1: 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x1: GPA = 3.71, Internship Experience (1), Missed Class Days = 13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x2: GPA = 1.13, No Internship Experience (0), Missed Class Days = 14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x11: GPA = 3.56, Internship Experience (1), Missed Class Days = 19</a:t>
            </a:r>
          </a:p>
          <a:p>
            <a:pPr algn="ctr">
              <a:spcBef>
                <a:spcPts val="1000"/>
              </a:spcBef>
            </a:pPr>
            <a:endParaRPr lang="en-US" sz="1300" spc="50" dirty="0">
              <a:solidFill>
                <a:schemeClr val="bg2">
                  <a:lumMod val="50000"/>
                </a:schemeClr>
              </a:solidFill>
            </a:endParaRPr>
          </a:p>
          <a:p>
            <a:pPr algn="ctr">
              <a:spcBef>
                <a:spcPts val="1000"/>
              </a:spcBef>
            </a:pPr>
            <a:r>
              <a:rPr lang="en-US" sz="1300" b="1" spc="50" dirty="0"/>
              <a:t>Group 2: 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x5: GPA = 1.93, No Internship Experience (0), Missed Class Days = 19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x7: GPA = 1.68, No Internship Experience (0), Missed Class Days = 13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x10: GPA = 2.94, Internship Experience (1), Missed Class Days = 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517751-8784-0254-3E33-93CF59DD15DD}"/>
              </a:ext>
            </a:extLst>
          </p:cNvPr>
          <p:cNvSpPr txBox="1"/>
          <p:nvPr/>
        </p:nvSpPr>
        <p:spPr>
          <a:xfrm>
            <a:off x="6096000" y="3399833"/>
            <a:ext cx="5895110" cy="3026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000"/>
              </a:spcBef>
            </a:pPr>
            <a:r>
              <a:rPr lang="en-US" sz="1300" b="1" spc="50" dirty="0"/>
              <a:t>Group 3: 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x4: GPA = 1.66, No Internship Experience (0), Missed Class Days = 8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x6: GPA = 3.37, No Internship Experience (0), Missed Class Days = 17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x9: GPA = 2.65, No Internship Experience (0), Missed Class Days = 20</a:t>
            </a:r>
          </a:p>
          <a:p>
            <a:pPr algn="ctr">
              <a:spcBef>
                <a:spcPts val="1000"/>
              </a:spcBef>
            </a:pPr>
            <a:endParaRPr lang="en-US" sz="1300" spc="50" dirty="0">
              <a:solidFill>
                <a:schemeClr val="bg2">
                  <a:lumMod val="50000"/>
                </a:schemeClr>
              </a:solidFill>
            </a:endParaRPr>
          </a:p>
          <a:p>
            <a:pPr algn="ctr">
              <a:spcBef>
                <a:spcPts val="1000"/>
              </a:spcBef>
            </a:pPr>
            <a:r>
              <a:rPr lang="en-US" sz="1300" b="1" spc="50" dirty="0"/>
              <a:t>Group 4: 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x3: GPA = 2.33, Internship Experience (1), Missed Class Days = 29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x8: GPA = 1.72, Internship Experience (1), Missed Class Days = 18</a:t>
            </a:r>
          </a:p>
          <a:p>
            <a:pPr algn="ctr">
              <a:spcBef>
                <a:spcPts val="1000"/>
              </a:spcBef>
            </a:pPr>
            <a:r>
              <a:rPr lang="en-US" sz="1300" spc="50" dirty="0">
                <a:solidFill>
                  <a:schemeClr val="bg2">
                    <a:lumMod val="50000"/>
                  </a:schemeClr>
                </a:solidFill>
              </a:rPr>
              <a:t>x12: GPA = 1.28, Internship Experience (1), Missed Class Days = 5</a:t>
            </a:r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B38B0DA7-BD71-1827-2FE3-615F91F7C97E}"/>
              </a:ext>
            </a:extLst>
          </p:cNvPr>
          <p:cNvSpPr txBox="1">
            <a:spLocks/>
          </p:cNvSpPr>
          <p:nvPr/>
        </p:nvSpPr>
        <p:spPr>
          <a:xfrm>
            <a:off x="609599" y="1201765"/>
            <a:ext cx="11166764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b="1" dirty="0">
                <a:solidFill>
                  <a:schemeClr val="accent3">
                    <a:lumMod val="75000"/>
                  </a:schemeClr>
                </a:solidFill>
              </a:rPr>
              <a:t>Output: 1 0 0 0 1 0 0 0 0 0 0 1 0 0 1 0 0 1 0 0 0 0 1 0 0 1 0 0 0 0 0 1 0 0 1 0 0 1 0 0 1 0 0 0 0 0 0 1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CD580A0E-7BE7-C0EC-CAAB-26565CB736E3}"/>
              </a:ext>
            </a:extLst>
          </p:cNvPr>
          <p:cNvSpPr txBox="1">
            <a:spLocks/>
          </p:cNvSpPr>
          <p:nvPr/>
        </p:nvSpPr>
        <p:spPr>
          <a:xfrm>
            <a:off x="512618" y="2121976"/>
            <a:ext cx="11166764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600" dirty="0"/>
              <a:t>              1000 – 1000 – 0001 – 0010 – 0100 – 0010 – 0100 – 0001 – 0010 – 0100 – 1000 - 0001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1BD0BFF9-5E9E-AE0E-2E41-F107A66FC796}"/>
              </a:ext>
            </a:extLst>
          </p:cNvPr>
          <p:cNvSpPr txBox="1">
            <a:spLocks/>
          </p:cNvSpPr>
          <p:nvPr/>
        </p:nvSpPr>
        <p:spPr>
          <a:xfrm>
            <a:off x="1037631" y="2549214"/>
            <a:ext cx="1554555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Group:   1 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37E15A87-B59A-709F-7F12-8D84A04FC9F8}"/>
              </a:ext>
            </a:extLst>
          </p:cNvPr>
          <p:cNvSpPr txBox="1">
            <a:spLocks/>
          </p:cNvSpPr>
          <p:nvPr/>
        </p:nvSpPr>
        <p:spPr>
          <a:xfrm>
            <a:off x="2909458" y="2547928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1 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54186C57-D29A-0BA6-83C9-86D3F592BB1E}"/>
              </a:ext>
            </a:extLst>
          </p:cNvPr>
          <p:cNvSpPr txBox="1">
            <a:spLocks/>
          </p:cNvSpPr>
          <p:nvPr/>
        </p:nvSpPr>
        <p:spPr>
          <a:xfrm>
            <a:off x="3711076" y="2549220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4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C64749AC-8041-0EC3-DD74-0B1EE90A391D}"/>
              </a:ext>
            </a:extLst>
          </p:cNvPr>
          <p:cNvSpPr txBox="1">
            <a:spLocks/>
          </p:cNvSpPr>
          <p:nvPr/>
        </p:nvSpPr>
        <p:spPr>
          <a:xfrm>
            <a:off x="5295468" y="2541940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2 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7065C95F-A051-A691-7668-D0320755174A}"/>
              </a:ext>
            </a:extLst>
          </p:cNvPr>
          <p:cNvSpPr txBox="1">
            <a:spLocks/>
          </p:cNvSpPr>
          <p:nvPr/>
        </p:nvSpPr>
        <p:spPr>
          <a:xfrm>
            <a:off x="10744647" y="2541939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4 </a:t>
            </a: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7E7295AC-F102-DE48-7B9A-6F350C80E88B}"/>
              </a:ext>
            </a:extLst>
          </p:cNvPr>
          <p:cNvSpPr txBox="1">
            <a:spLocks/>
          </p:cNvSpPr>
          <p:nvPr/>
        </p:nvSpPr>
        <p:spPr>
          <a:xfrm>
            <a:off x="4502954" y="2550346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3 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31D8C4A8-5FBB-8D39-FB21-489C258571BB}"/>
              </a:ext>
            </a:extLst>
          </p:cNvPr>
          <p:cNvSpPr txBox="1">
            <a:spLocks/>
          </p:cNvSpPr>
          <p:nvPr/>
        </p:nvSpPr>
        <p:spPr>
          <a:xfrm>
            <a:off x="10037634" y="2549215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1 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C1F70774-F618-0D8A-787C-CE9CDA78661B}"/>
              </a:ext>
            </a:extLst>
          </p:cNvPr>
          <p:cNvSpPr txBox="1">
            <a:spLocks/>
          </p:cNvSpPr>
          <p:nvPr/>
        </p:nvSpPr>
        <p:spPr>
          <a:xfrm>
            <a:off x="6112456" y="2549219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3 </a:t>
            </a: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162D803D-1EEF-5EFA-0233-827DEA3FCC8B}"/>
              </a:ext>
            </a:extLst>
          </p:cNvPr>
          <p:cNvSpPr txBox="1">
            <a:spLocks/>
          </p:cNvSpPr>
          <p:nvPr/>
        </p:nvSpPr>
        <p:spPr>
          <a:xfrm>
            <a:off x="6902159" y="2549218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2 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CA5AF07A-8AB1-4AE4-014F-9195DE46F539}"/>
              </a:ext>
            </a:extLst>
          </p:cNvPr>
          <p:cNvSpPr txBox="1">
            <a:spLocks/>
          </p:cNvSpPr>
          <p:nvPr/>
        </p:nvSpPr>
        <p:spPr>
          <a:xfrm>
            <a:off x="7691437" y="2549217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4 </a:t>
            </a:r>
          </a:p>
        </p:txBody>
      </p:sp>
      <p:sp>
        <p:nvSpPr>
          <p:cNvPr id="37" name="Title 1">
            <a:extLst>
              <a:ext uri="{FF2B5EF4-FFF2-40B4-BE49-F238E27FC236}">
                <a16:creationId xmlns:a16="http://schemas.microsoft.com/office/drawing/2014/main" id="{735B3B64-0D41-D319-F0D5-4D5C103A1A58}"/>
              </a:ext>
            </a:extLst>
          </p:cNvPr>
          <p:cNvSpPr txBox="1">
            <a:spLocks/>
          </p:cNvSpPr>
          <p:nvPr/>
        </p:nvSpPr>
        <p:spPr>
          <a:xfrm>
            <a:off x="8494479" y="2549216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3 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68C1CEC8-3322-46D1-B99D-3DB402E4C499}"/>
              </a:ext>
            </a:extLst>
          </p:cNvPr>
          <p:cNvSpPr txBox="1">
            <a:spLocks/>
          </p:cNvSpPr>
          <p:nvPr/>
        </p:nvSpPr>
        <p:spPr>
          <a:xfrm>
            <a:off x="9251385" y="2545859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2 </a:t>
            </a: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C0DD64E3-C7ED-873A-0C81-0E8013B08DF9}"/>
              </a:ext>
            </a:extLst>
          </p:cNvPr>
          <p:cNvSpPr txBox="1">
            <a:spLocks/>
          </p:cNvSpPr>
          <p:nvPr/>
        </p:nvSpPr>
        <p:spPr>
          <a:xfrm>
            <a:off x="817025" y="1871290"/>
            <a:ext cx="1706174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student:   1 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DE96C36A-DD11-0979-BCB2-C351E5FCFACB}"/>
              </a:ext>
            </a:extLst>
          </p:cNvPr>
          <p:cNvSpPr txBox="1">
            <a:spLocks/>
          </p:cNvSpPr>
          <p:nvPr/>
        </p:nvSpPr>
        <p:spPr>
          <a:xfrm>
            <a:off x="2909458" y="1885004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2 </a:t>
            </a: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9A9F87E4-897F-CD12-B10D-026E8B97F663}"/>
              </a:ext>
            </a:extLst>
          </p:cNvPr>
          <p:cNvSpPr txBox="1">
            <a:spLocks/>
          </p:cNvSpPr>
          <p:nvPr/>
        </p:nvSpPr>
        <p:spPr>
          <a:xfrm>
            <a:off x="3711076" y="1886296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3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42487C39-830E-6518-139E-84AE2F8E1EAF}"/>
              </a:ext>
            </a:extLst>
          </p:cNvPr>
          <p:cNvSpPr txBox="1">
            <a:spLocks/>
          </p:cNvSpPr>
          <p:nvPr/>
        </p:nvSpPr>
        <p:spPr>
          <a:xfrm>
            <a:off x="5295468" y="1879016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5 </a:t>
            </a:r>
          </a:p>
        </p:txBody>
      </p:sp>
      <p:sp>
        <p:nvSpPr>
          <p:cNvPr id="43" name="Title 1">
            <a:extLst>
              <a:ext uri="{FF2B5EF4-FFF2-40B4-BE49-F238E27FC236}">
                <a16:creationId xmlns:a16="http://schemas.microsoft.com/office/drawing/2014/main" id="{62D90D03-8DF4-92E2-9313-48557CE55897}"/>
              </a:ext>
            </a:extLst>
          </p:cNvPr>
          <p:cNvSpPr txBox="1">
            <a:spLocks/>
          </p:cNvSpPr>
          <p:nvPr/>
        </p:nvSpPr>
        <p:spPr>
          <a:xfrm>
            <a:off x="10716510" y="1888364"/>
            <a:ext cx="488360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12 </a:t>
            </a:r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D7F4F828-7071-5900-F6FD-56C80F697BFA}"/>
              </a:ext>
            </a:extLst>
          </p:cNvPr>
          <p:cNvSpPr txBox="1">
            <a:spLocks/>
          </p:cNvSpPr>
          <p:nvPr/>
        </p:nvSpPr>
        <p:spPr>
          <a:xfrm>
            <a:off x="4502954" y="1887422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4 </a:t>
            </a: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2B38670A-028D-C1AE-7D8A-DDA729E2B34E}"/>
              </a:ext>
            </a:extLst>
          </p:cNvPr>
          <p:cNvSpPr txBox="1">
            <a:spLocks/>
          </p:cNvSpPr>
          <p:nvPr/>
        </p:nvSpPr>
        <p:spPr>
          <a:xfrm>
            <a:off x="9928766" y="1879015"/>
            <a:ext cx="488360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11 </a:t>
            </a:r>
          </a:p>
        </p:txBody>
      </p:sp>
      <p:sp>
        <p:nvSpPr>
          <p:cNvPr id="46" name="Title 1">
            <a:extLst>
              <a:ext uri="{FF2B5EF4-FFF2-40B4-BE49-F238E27FC236}">
                <a16:creationId xmlns:a16="http://schemas.microsoft.com/office/drawing/2014/main" id="{A10E333E-3679-3E38-1380-3FF53363AB30}"/>
              </a:ext>
            </a:extLst>
          </p:cNvPr>
          <p:cNvSpPr txBox="1">
            <a:spLocks/>
          </p:cNvSpPr>
          <p:nvPr/>
        </p:nvSpPr>
        <p:spPr>
          <a:xfrm>
            <a:off x="6112456" y="1886295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6 </a:t>
            </a:r>
          </a:p>
        </p:txBody>
      </p:sp>
      <p:sp>
        <p:nvSpPr>
          <p:cNvPr id="47" name="Title 1">
            <a:extLst>
              <a:ext uri="{FF2B5EF4-FFF2-40B4-BE49-F238E27FC236}">
                <a16:creationId xmlns:a16="http://schemas.microsoft.com/office/drawing/2014/main" id="{635C5E61-6D04-FFF3-431D-2FEB03F9963D}"/>
              </a:ext>
            </a:extLst>
          </p:cNvPr>
          <p:cNvSpPr txBox="1">
            <a:spLocks/>
          </p:cNvSpPr>
          <p:nvPr/>
        </p:nvSpPr>
        <p:spPr>
          <a:xfrm>
            <a:off x="6902159" y="1886294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7 </a:t>
            </a:r>
          </a:p>
        </p:txBody>
      </p:sp>
      <p:sp>
        <p:nvSpPr>
          <p:cNvPr id="48" name="Title 1">
            <a:extLst>
              <a:ext uri="{FF2B5EF4-FFF2-40B4-BE49-F238E27FC236}">
                <a16:creationId xmlns:a16="http://schemas.microsoft.com/office/drawing/2014/main" id="{AC698056-BE38-0D33-5002-9F9CB0CD38C6}"/>
              </a:ext>
            </a:extLst>
          </p:cNvPr>
          <p:cNvSpPr txBox="1">
            <a:spLocks/>
          </p:cNvSpPr>
          <p:nvPr/>
        </p:nvSpPr>
        <p:spPr>
          <a:xfrm>
            <a:off x="7691437" y="1886293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8 </a:t>
            </a:r>
          </a:p>
        </p:txBody>
      </p:sp>
      <p:sp>
        <p:nvSpPr>
          <p:cNvPr id="49" name="Title 1">
            <a:extLst>
              <a:ext uri="{FF2B5EF4-FFF2-40B4-BE49-F238E27FC236}">
                <a16:creationId xmlns:a16="http://schemas.microsoft.com/office/drawing/2014/main" id="{42357D69-9087-D80F-A1CD-961612C8B64A}"/>
              </a:ext>
            </a:extLst>
          </p:cNvPr>
          <p:cNvSpPr txBox="1">
            <a:spLocks/>
          </p:cNvSpPr>
          <p:nvPr/>
        </p:nvSpPr>
        <p:spPr>
          <a:xfrm>
            <a:off x="8494479" y="1886292"/>
            <a:ext cx="308262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9 </a:t>
            </a:r>
          </a:p>
        </p:txBody>
      </p:sp>
      <p:sp>
        <p:nvSpPr>
          <p:cNvPr id="50" name="Title 1">
            <a:extLst>
              <a:ext uri="{FF2B5EF4-FFF2-40B4-BE49-F238E27FC236}">
                <a16:creationId xmlns:a16="http://schemas.microsoft.com/office/drawing/2014/main" id="{600D90CC-1423-5668-EE81-0E93D5874730}"/>
              </a:ext>
            </a:extLst>
          </p:cNvPr>
          <p:cNvSpPr txBox="1">
            <a:spLocks/>
          </p:cNvSpPr>
          <p:nvPr/>
        </p:nvSpPr>
        <p:spPr>
          <a:xfrm>
            <a:off x="9182110" y="1882935"/>
            <a:ext cx="488360" cy="6606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dirty="0"/>
              <a:t>10 </a:t>
            </a:r>
          </a:p>
        </p:txBody>
      </p:sp>
      <p:pic>
        <p:nvPicPr>
          <p:cNvPr id="57" name="Audio 56">
            <a:hlinkClick r:id="" action="ppaction://media"/>
            <a:extLst>
              <a:ext uri="{FF2B5EF4-FFF2-40B4-BE49-F238E27FC236}">
                <a16:creationId xmlns:a16="http://schemas.microsoft.com/office/drawing/2014/main" id="{06A11753-9AB0-24FA-614F-42DFD82EF5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4294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225"/>
    </mc:Choice>
    <mc:Fallback>
      <p:transition spd="slow" advTm="42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C7F809-A434-4A8D-A127-1C50C2DB3890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BD5826B4-4DD2-4A9B-8D6D-E91CF9C231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C6F004-8F9D-4F40-8394-6C4C67F709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1244</Words>
  <Application>Microsoft Macintosh PowerPoint</Application>
  <PresentationFormat>Widescreen</PresentationFormat>
  <Paragraphs>156</Paragraphs>
  <Slides>11</Slides>
  <Notes>3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Tenorite</vt:lpstr>
      <vt:lpstr>Office Theme</vt:lpstr>
      <vt:lpstr>MIS 64018: Final Exam</vt:lpstr>
      <vt:lpstr>Success Factors</vt:lpstr>
      <vt:lpstr>Random Data</vt:lpstr>
      <vt:lpstr>Points + Formula </vt:lpstr>
      <vt:lpstr>Processed Data </vt:lpstr>
      <vt:lpstr>Class Average and Student Variances</vt:lpstr>
      <vt:lpstr>Objective Function (minimize)</vt:lpstr>
      <vt:lpstr>Constraints</vt:lpstr>
      <vt:lpstr>Explanation of Results</vt:lpstr>
      <vt:lpstr>Explanation of Results - Averages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2021-05-30T14:07:31Z</dcterms:created>
  <dcterms:modified xsi:type="dcterms:W3CDTF">2022-12-15T02:16:05Z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